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1" r:id="rId4"/>
    <p:sldId id="272" r:id="rId5"/>
    <p:sldId id="277" r:id="rId6"/>
    <p:sldId id="273" r:id="rId7"/>
    <p:sldId id="276" r:id="rId8"/>
    <p:sldId id="274" r:id="rId9"/>
    <p:sldId id="27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A5B1"/>
    <a:srgbClr val="CC543B"/>
    <a:srgbClr val="3029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3979" autoAdjust="0"/>
  </p:normalViewPr>
  <p:slideViewPr>
    <p:cSldViewPr snapToGrid="0">
      <p:cViewPr varScale="1">
        <p:scale>
          <a:sx n="87" d="100"/>
          <a:sy n="87" d="100"/>
        </p:scale>
        <p:origin x="52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girardremy@outlook.fr" TargetMode="External"/><Relationship Id="rId7" Type="http://schemas.openxmlformats.org/officeDocument/2006/relationships/image" Target="../media/image3.png"/><Relationship Id="rId2" Type="http://schemas.openxmlformats.org/officeDocument/2006/relationships/hyperlink" Target="mailto:annie.geslin@free.fr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hyperlink" Target="mailto:g.yolande@yahoo.fr" TargetMode="External"/><Relationship Id="rId4" Type="http://schemas.openxmlformats.org/officeDocument/2006/relationships/hyperlink" Target="mailto:anne.piganeau@force9.f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73725" y="1389333"/>
            <a:ext cx="9448800" cy="1825096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Comic Sans MS" panose="030F0702030302020204" pitchFamily="66" charset="0"/>
              </a:rPr>
              <a:t>Un représentant des usagers c’est quoi ?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73725" y="3632201"/>
            <a:ext cx="9448800" cy="1132304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latin typeface="Comic Sans MS" panose="030F0702030302020204" pitchFamily="66" charset="0"/>
              </a:rPr>
              <a:t>Evènement: Réunion des nouveaux embauchés</a:t>
            </a:r>
            <a:endParaRPr lang="fr-FR" sz="3200" b="1" dirty="0">
              <a:latin typeface="Comic Sans MS" panose="030F0702030302020204" pitchFamily="66" charset="0"/>
            </a:endParaRPr>
          </a:p>
          <a:p>
            <a:r>
              <a:rPr lang="fr-FR" sz="3200" b="1" dirty="0" smtClean="0">
                <a:latin typeface="Comic Sans MS" panose="030F0702030302020204" pitchFamily="66" charset="0"/>
              </a:rPr>
              <a:t>Date: Mardi 15 Juin 2021</a:t>
            </a:r>
            <a:endParaRPr lang="fr-FR" sz="3200" b="1" dirty="0">
              <a:latin typeface="Comic Sans MS" panose="030F0702030302020204" pitchFamily="66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193" y="117547"/>
            <a:ext cx="1935977" cy="127178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769" y="1761423"/>
            <a:ext cx="2204701" cy="311858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004" y="1529975"/>
            <a:ext cx="2362183" cy="33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00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5643" y="1167892"/>
            <a:ext cx="10895798" cy="1373177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latin typeface="Comic Sans MS" panose="030F0702030302020204" pitchFamily="66" charset="0"/>
              </a:rPr>
              <a:t>Merci à tous pour </a:t>
            </a:r>
            <a:r>
              <a:rPr lang="fr-FR" b="1" dirty="0">
                <a:latin typeface="Comic Sans MS" panose="030F0702030302020204" pitchFamily="66" charset="0"/>
              </a:rPr>
              <a:t>votre</a:t>
            </a:r>
            <a:r>
              <a:rPr lang="fr-FR" sz="3600" b="1" dirty="0">
                <a:latin typeface="Comic Sans MS" panose="030F0702030302020204" pitchFamily="66" charset="0"/>
              </a:rPr>
              <a:t> participation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3"/>
          </p:nvPr>
        </p:nvSpPr>
        <p:spPr>
          <a:xfrm>
            <a:off x="4233" y="2972181"/>
            <a:ext cx="12192000" cy="444443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>
                <a:solidFill>
                  <a:srgbClr val="CC543B"/>
                </a:solidFill>
              </a:rPr>
              <a:t>Nous contacter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41659" y="3416624"/>
            <a:ext cx="9347200" cy="1973061"/>
          </a:xfrm>
        </p:spPr>
        <p:txBody>
          <a:bodyPr>
            <a:normAutofit/>
          </a:bodyPr>
          <a:lstStyle/>
          <a:p>
            <a:pPr marL="198438" indent="-198438">
              <a:buFont typeface="Arial" panose="020B0604020202020204" pitchFamily="34" charset="0"/>
              <a:buChar char="•"/>
            </a:pPr>
            <a:r>
              <a:rPr lang="fr-FR" sz="1800" b="1" dirty="0" smtClean="0"/>
              <a:t>Mme Annie GESLIN  </a:t>
            </a:r>
            <a:r>
              <a:rPr lang="fr-FR" sz="1800" b="1" dirty="0" smtClean="0"/>
              <a:t>    </a:t>
            </a:r>
            <a:r>
              <a:rPr lang="fr-FR" sz="1800" b="1" dirty="0" smtClean="0">
                <a:hlinkClick r:id="rId2"/>
              </a:rPr>
              <a:t>annie.geslin@free.fr</a:t>
            </a:r>
            <a:r>
              <a:rPr lang="fr-FR" sz="1800" b="1" dirty="0" smtClean="0"/>
              <a:t>            </a:t>
            </a:r>
            <a:r>
              <a:rPr lang="de-DE" sz="1800" b="1" dirty="0" smtClean="0"/>
              <a:t>06 </a:t>
            </a:r>
            <a:r>
              <a:rPr lang="de-DE" sz="1800" b="1" dirty="0"/>
              <a:t>07 47 34 </a:t>
            </a:r>
            <a:r>
              <a:rPr lang="de-DE" sz="1800" b="1" dirty="0" smtClean="0"/>
              <a:t>49</a:t>
            </a:r>
            <a:endParaRPr lang="fr-FR" sz="1800" b="1" dirty="0"/>
          </a:p>
          <a:p>
            <a:pPr marL="198438" indent="-198438">
              <a:buFont typeface="Arial" panose="020B0604020202020204" pitchFamily="34" charset="0"/>
              <a:buChar char="•"/>
            </a:pPr>
            <a:r>
              <a:rPr lang="fr-FR" sz="1800" b="1" dirty="0" smtClean="0"/>
              <a:t>Mr Rémy GIRARD </a:t>
            </a:r>
            <a:r>
              <a:rPr lang="fr-FR" sz="1800" b="1" dirty="0" smtClean="0"/>
              <a:t>         </a:t>
            </a:r>
            <a:r>
              <a:rPr lang="fr-FR" sz="1800" b="1" dirty="0" smtClean="0">
                <a:hlinkClick r:id="rId3"/>
              </a:rPr>
              <a:t>girardremy@outlook.fr</a:t>
            </a:r>
            <a:r>
              <a:rPr lang="fr-FR" sz="1800" b="1" dirty="0" smtClean="0"/>
              <a:t>       06 </a:t>
            </a:r>
            <a:r>
              <a:rPr lang="fr-FR" sz="1800" b="1" dirty="0" smtClean="0"/>
              <a:t>07 32 94 </a:t>
            </a:r>
            <a:r>
              <a:rPr lang="fr-FR" sz="1800" b="1" dirty="0" smtClean="0"/>
              <a:t>99  </a:t>
            </a:r>
            <a:endParaRPr lang="fr-FR" sz="1800" b="1" dirty="0" smtClean="0"/>
          </a:p>
          <a:p>
            <a:pPr marL="198438" indent="-198438">
              <a:buFont typeface="Arial" panose="020B0604020202020204" pitchFamily="34" charset="0"/>
              <a:buChar char="•"/>
            </a:pPr>
            <a:r>
              <a:rPr lang="fr-FR" sz="1800" b="1" dirty="0" smtClean="0"/>
              <a:t>Mme Anne </a:t>
            </a:r>
            <a:r>
              <a:rPr lang="fr-FR" sz="1800" b="1" dirty="0"/>
              <a:t>PIGANEAU </a:t>
            </a:r>
            <a:r>
              <a:rPr lang="fr-FR" sz="1800" b="1" dirty="0" smtClean="0">
                <a:hlinkClick r:id="rId4"/>
              </a:rPr>
              <a:t>anne.piganeau@force9.fr</a:t>
            </a:r>
            <a:r>
              <a:rPr lang="fr-FR" sz="1800" b="1" dirty="0" smtClean="0"/>
              <a:t>  06 </a:t>
            </a:r>
            <a:r>
              <a:rPr lang="fr-FR" sz="1800" b="1" dirty="0"/>
              <a:t>10 64 06 </a:t>
            </a:r>
            <a:r>
              <a:rPr lang="fr-FR" sz="1800" b="1" dirty="0" smtClean="0"/>
              <a:t>92</a:t>
            </a:r>
          </a:p>
          <a:p>
            <a:pPr marL="198438" indent="-198438">
              <a:buFont typeface="Arial" panose="020B0604020202020204" pitchFamily="34" charset="0"/>
              <a:buChar char="•"/>
            </a:pPr>
            <a:r>
              <a:rPr lang="fr-FR" sz="1800" b="1" dirty="0" smtClean="0"/>
              <a:t>Mme </a:t>
            </a:r>
            <a:r>
              <a:rPr lang="fr-FR" sz="1800" b="1" dirty="0"/>
              <a:t>Yolande GIRARD </a:t>
            </a:r>
            <a:r>
              <a:rPr lang="fr-FR" sz="1800" b="1" dirty="0" smtClean="0">
                <a:hlinkClick r:id="rId5"/>
              </a:rPr>
              <a:t>g.yolande@yahoo.fr</a:t>
            </a:r>
            <a:r>
              <a:rPr lang="fr-FR" sz="1800" b="1" dirty="0" smtClean="0"/>
              <a:t>           06 88 98 15 39</a:t>
            </a:r>
            <a:endParaRPr lang="fr-FR" sz="18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742">
            <a:off x="9984307" y="4863438"/>
            <a:ext cx="2057922" cy="223822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205" y="0"/>
            <a:ext cx="1632056" cy="107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1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926291"/>
            <a:ext cx="10820400" cy="4849893"/>
          </a:xfrm>
        </p:spPr>
        <p:txBody>
          <a:bodyPr>
            <a:noAutofit/>
          </a:bodyPr>
          <a:lstStyle/>
          <a:p>
            <a:pPr marL="355600" indent="-355600" algn="just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FR" altLang="fr-FR" sz="2400" b="1" dirty="0"/>
              <a:t>1996 - Ordonnance Juppé </a:t>
            </a:r>
            <a:r>
              <a:rPr lang="fr-FR" altLang="fr-FR" sz="2400" dirty="0"/>
              <a:t>: RU dans les conseils d’administration des établissements publics de santé</a:t>
            </a:r>
          </a:p>
          <a:p>
            <a:pPr marL="355600" indent="-355600" algn="just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FR" altLang="fr-FR" sz="2400" b="1" dirty="0"/>
              <a:t>Loi du 4 mars 2002 relative aux droits des malades et à la qualité du système de santé </a:t>
            </a:r>
            <a:r>
              <a:rPr lang="fr-FR" altLang="fr-FR" sz="2400" dirty="0"/>
              <a:t>: RU au sein d’autres instances / Création de l’agrément / Notion de démocratie sanitaire / Droits collectifs</a:t>
            </a:r>
          </a:p>
          <a:p>
            <a:pPr marL="2328863" indent="-355600" algn="just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FR" altLang="fr-FR" sz="2400" b="1" dirty="0"/>
              <a:t>Loi de modernisation du système de santé du 26 janvier 2016 </a:t>
            </a:r>
            <a:r>
              <a:rPr lang="fr-FR" altLang="fr-FR" sz="2400" dirty="0"/>
              <a:t>: CDU (ex-CRUQPC), élargissement de ses missions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371601" y="567048"/>
            <a:ext cx="10467473" cy="915243"/>
          </a:xfrm>
        </p:spPr>
        <p:txBody>
          <a:bodyPr/>
          <a:lstStyle/>
          <a:p>
            <a:r>
              <a:rPr lang="fr-FR" b="1" dirty="0">
                <a:latin typeface="Comic Sans MS" panose="030F0702030302020204" pitchFamily="66" charset="0"/>
              </a:rPr>
              <a:t>Quelques dates clés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0" t="11999" b="48482"/>
          <a:stretch/>
        </p:blipFill>
        <p:spPr>
          <a:xfrm>
            <a:off x="4026568" y="123048"/>
            <a:ext cx="2069432" cy="127742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9601">
            <a:off x="141272" y="4215867"/>
            <a:ext cx="2460657" cy="208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66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2329132"/>
            <a:ext cx="10820400" cy="4447052"/>
          </a:xfrm>
        </p:spPr>
        <p:txBody>
          <a:bodyPr>
            <a:noAutofit/>
          </a:bodyPr>
          <a:lstStyle/>
          <a:p>
            <a:pPr marL="355600" indent="-355600" algn="just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sz="2400" dirty="0"/>
              <a:t>Membres </a:t>
            </a:r>
            <a:r>
              <a:rPr lang="fr-FR" altLang="fr-FR" sz="2400" b="1" dirty="0"/>
              <a:t>bénévoles</a:t>
            </a:r>
            <a:r>
              <a:rPr lang="fr-FR" altLang="fr-FR" sz="2400" dirty="0"/>
              <a:t> d’</a:t>
            </a:r>
            <a:r>
              <a:rPr lang="fr-FR" altLang="fr-FR" sz="2400" b="1" dirty="0"/>
              <a:t>associations agréées </a:t>
            </a:r>
            <a:r>
              <a:rPr lang="fr-FR" altLang="fr-FR" sz="2400" dirty="0"/>
              <a:t>en santé</a:t>
            </a:r>
          </a:p>
          <a:p>
            <a:pPr marL="355600" indent="-355600" algn="just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sz="2400" b="1" dirty="0"/>
              <a:t>Désignés</a:t>
            </a:r>
            <a:r>
              <a:rPr lang="fr-FR" altLang="fr-FR" sz="2400" dirty="0"/>
              <a:t> par le directeur </a:t>
            </a:r>
            <a:r>
              <a:rPr lang="fr-FR" altLang="fr-FR" sz="2400"/>
              <a:t>de </a:t>
            </a:r>
            <a:r>
              <a:rPr lang="fr-FR" altLang="fr-FR" sz="2400" smtClean="0"/>
              <a:t>l’ARS</a:t>
            </a:r>
          </a:p>
          <a:p>
            <a:pPr marL="355600" indent="-355600" algn="just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sz="2400" smtClean="0"/>
              <a:t>Représentants </a:t>
            </a:r>
            <a:r>
              <a:rPr lang="fr-FR" altLang="fr-FR" sz="2400" dirty="0"/>
              <a:t>de </a:t>
            </a:r>
            <a:r>
              <a:rPr lang="fr-FR" altLang="fr-FR" sz="2400" b="1" u="sng" dirty="0"/>
              <a:t>TOUS</a:t>
            </a:r>
            <a:r>
              <a:rPr lang="fr-FR" altLang="fr-FR" sz="2400" dirty="0"/>
              <a:t> les usagers</a:t>
            </a:r>
          </a:p>
          <a:p>
            <a:pPr marL="355600" indent="-355600" algn="just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sz="2400" dirty="0"/>
              <a:t>Tenus au </a:t>
            </a:r>
            <a:r>
              <a:rPr lang="fr-FR" altLang="fr-FR" sz="2400" b="1" u="sng" dirty="0"/>
              <a:t>secret professionnel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371601" y="567048"/>
            <a:ext cx="10467473" cy="915243"/>
          </a:xfrm>
        </p:spPr>
        <p:txBody>
          <a:bodyPr/>
          <a:lstStyle/>
          <a:p>
            <a:r>
              <a:rPr lang="fr-FR" b="1" dirty="0">
                <a:latin typeface="Comic Sans MS" panose="030F0702030302020204" pitchFamily="66" charset="0"/>
              </a:rPr>
              <a:t>Qui sont les ru ?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287" y="3917482"/>
            <a:ext cx="2204701" cy="311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14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944303"/>
            <a:ext cx="10820400" cy="4831881"/>
          </a:xfrm>
        </p:spPr>
        <p:txBody>
          <a:bodyPr>
            <a:noAutofit/>
          </a:bodyPr>
          <a:lstStyle/>
          <a:p>
            <a:pPr marL="355600" indent="-355600" algn="just">
              <a:spcAft>
                <a:spcPts val="90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sz="2400" dirty="0"/>
              <a:t>Aux permanences des RU</a:t>
            </a:r>
            <a:r>
              <a:rPr lang="fr-FR" altLang="fr-FR" sz="2400" dirty="0" smtClean="0"/>
              <a:t>.</a:t>
            </a:r>
          </a:p>
          <a:p>
            <a:pPr marL="355600" indent="-355600" algn="just">
              <a:spcAft>
                <a:spcPts val="900"/>
              </a:spcAft>
              <a:buFont typeface="Wingdings" panose="05000000000000000000" pitchFamily="2" charset="2"/>
              <a:buChar char="Ø"/>
              <a:defRPr/>
            </a:pPr>
            <a:endParaRPr lang="fr-FR" altLang="fr-FR" sz="2400" dirty="0"/>
          </a:p>
          <a:p>
            <a:pPr marL="355600" indent="-355600" algn="just">
              <a:spcAft>
                <a:spcPts val="90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sz="2400" dirty="0"/>
              <a:t>Dans les réunions d’instances </a:t>
            </a:r>
            <a:r>
              <a:rPr lang="fr-FR" altLang="fr-FR" sz="2400" dirty="0" smtClean="0"/>
              <a:t>de </a:t>
            </a:r>
            <a:r>
              <a:rPr lang="fr-FR" altLang="fr-FR" sz="2400" dirty="0"/>
              <a:t>l’établissement :</a:t>
            </a:r>
          </a:p>
          <a:p>
            <a:pPr marL="625475" algn="just">
              <a:spcAft>
                <a:spcPts val="600"/>
              </a:spcAft>
              <a:defRPr/>
            </a:pPr>
            <a:r>
              <a:rPr lang="fr-FR" altLang="fr-FR" sz="2000" dirty="0"/>
              <a:t>Commission des usagers 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371601" y="317634"/>
            <a:ext cx="10467473" cy="1544854"/>
          </a:xfrm>
        </p:spPr>
        <p:txBody>
          <a:bodyPr>
            <a:normAutofit/>
          </a:bodyPr>
          <a:lstStyle/>
          <a:p>
            <a:r>
              <a:rPr lang="fr-FR" b="1" dirty="0">
                <a:latin typeface="Comic Sans MS" panose="030F0702030302020204" pitchFamily="66" charset="0"/>
              </a:rPr>
              <a:t>Où </a:t>
            </a:r>
            <a:r>
              <a:rPr lang="fr-FR" b="1" dirty="0" err="1" smtClean="0">
                <a:latin typeface="Comic Sans MS" panose="030F0702030302020204" pitchFamily="66" charset="0"/>
              </a:rPr>
              <a:t>RENCONTRer</a:t>
            </a:r>
            <a:r>
              <a:rPr lang="fr-FR" b="1" dirty="0" smtClean="0">
                <a:latin typeface="Comic Sans MS" panose="030F0702030302020204" pitchFamily="66" charset="0"/>
              </a:rPr>
              <a:t> </a:t>
            </a:r>
            <a:r>
              <a:rPr lang="fr-FR" b="1" dirty="0">
                <a:latin typeface="Comic Sans MS" panose="030F0702030302020204" pitchFamily="66" charset="0"/>
              </a:rPr>
              <a:t>les ru </a:t>
            </a:r>
            <a:r>
              <a:rPr lang="fr-FR" b="1" dirty="0" smtClean="0">
                <a:latin typeface="Comic Sans MS" panose="030F0702030302020204" pitchFamily="66" charset="0"/>
              </a:rPr>
              <a:t>?</a:t>
            </a:r>
            <a:endParaRPr lang="fr-FR" b="1" dirty="0">
              <a:latin typeface="Comic Sans MS" panose="030F0702030302020204" pitchFamily="66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457" y="3234090"/>
            <a:ext cx="5838617" cy="332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1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626669"/>
            <a:ext cx="10820400" cy="5149515"/>
          </a:xfrm>
        </p:spPr>
        <p:txBody>
          <a:bodyPr>
            <a:noAutofit/>
          </a:bodyPr>
          <a:lstStyle/>
          <a:p>
            <a:pPr marL="355600" indent="-355600" algn="just">
              <a:spcAft>
                <a:spcPts val="90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sz="2400" dirty="0" smtClean="0"/>
              <a:t>Professionnels de santé et RU travaillent ensemble dans d’autres groupes internes (permanents et/ou ponctuels) :</a:t>
            </a:r>
            <a:endParaRPr lang="fr-FR" altLang="fr-FR" sz="2400" dirty="0"/>
          </a:p>
          <a:p>
            <a:pPr marL="625475" algn="just">
              <a:spcAft>
                <a:spcPts val="600"/>
              </a:spcAft>
              <a:defRPr/>
            </a:pPr>
            <a:r>
              <a:rPr lang="fr-FR" altLang="fr-FR" sz="2000" dirty="0"/>
              <a:t>Commissions de retours d’expérience (</a:t>
            </a:r>
            <a:r>
              <a:rPr lang="fr-FR" altLang="fr-FR" sz="2000" dirty="0" smtClean="0"/>
              <a:t>RETEX / CREX)</a:t>
            </a:r>
            <a:endParaRPr lang="fr-FR" altLang="fr-FR" sz="2000" dirty="0"/>
          </a:p>
          <a:p>
            <a:pPr marL="625475" algn="just">
              <a:spcAft>
                <a:spcPts val="600"/>
              </a:spcAft>
              <a:defRPr/>
            </a:pPr>
            <a:r>
              <a:rPr lang="fr-FR" altLang="fr-FR" sz="2000" dirty="0"/>
              <a:t>Groupe éthique</a:t>
            </a:r>
          </a:p>
          <a:p>
            <a:pPr marL="625475" algn="just">
              <a:spcAft>
                <a:spcPts val="600"/>
              </a:spcAft>
              <a:defRPr/>
            </a:pPr>
            <a:r>
              <a:rPr lang="fr-FR" altLang="fr-FR" sz="2000" dirty="0"/>
              <a:t>Cellule de crise</a:t>
            </a:r>
          </a:p>
          <a:p>
            <a:pPr marL="625475" algn="just">
              <a:spcAft>
                <a:spcPts val="600"/>
              </a:spcAft>
              <a:defRPr/>
            </a:pPr>
            <a:r>
              <a:rPr lang="fr-FR" altLang="fr-FR" sz="2000" dirty="0"/>
              <a:t>Certification</a:t>
            </a:r>
          </a:p>
          <a:p>
            <a:pPr marL="625475" algn="just">
              <a:spcAft>
                <a:spcPts val="600"/>
              </a:spcAft>
              <a:defRPr/>
            </a:pPr>
            <a:r>
              <a:rPr lang="fr-FR" altLang="fr-FR" sz="2000" dirty="0" smtClean="0"/>
              <a:t>CLIN – Comité de lutte contre les infections nosocomiales</a:t>
            </a:r>
            <a:endParaRPr lang="fr-FR" altLang="fr-FR" sz="2000" dirty="0"/>
          </a:p>
          <a:p>
            <a:pPr marL="625475" algn="just">
              <a:spcAft>
                <a:spcPts val="600"/>
              </a:spcAft>
              <a:defRPr/>
            </a:pPr>
            <a:r>
              <a:rPr lang="fr-FR" altLang="fr-FR" sz="2000" dirty="0" smtClean="0"/>
              <a:t>CLUD – Comité de lutte contre la douleur </a:t>
            </a:r>
            <a:endParaRPr lang="fr-FR" altLang="fr-FR" sz="2000" dirty="0"/>
          </a:p>
          <a:p>
            <a:pPr marL="625475" algn="just">
              <a:spcAft>
                <a:spcPts val="600"/>
              </a:spcAft>
              <a:defRPr/>
            </a:pPr>
            <a:r>
              <a:rPr lang="fr-FR" altLang="fr-FR" sz="2000" dirty="0" smtClean="0"/>
              <a:t>CLAN – Comité de liaison alimentation nutrition</a:t>
            </a:r>
            <a:endParaRPr lang="fr-FR" altLang="fr-FR" sz="200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371601" y="317634"/>
            <a:ext cx="10467473" cy="1544854"/>
          </a:xfrm>
        </p:spPr>
        <p:txBody>
          <a:bodyPr>
            <a:normAutofit/>
          </a:bodyPr>
          <a:lstStyle/>
          <a:p>
            <a:r>
              <a:rPr lang="fr-FR" b="1" dirty="0" smtClean="0">
                <a:latin typeface="Comic Sans MS" panose="030F0702030302020204" pitchFamily="66" charset="0"/>
              </a:rPr>
              <a:t>Comment associer les RU ?</a:t>
            </a:r>
            <a:endParaRPr lang="fr-FR" b="1" dirty="0">
              <a:latin typeface="Comic Sans MS" panose="030F0702030302020204" pitchFamily="66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66"/>
          <a:stretch/>
        </p:blipFill>
        <p:spPr>
          <a:xfrm>
            <a:off x="8194308" y="3051209"/>
            <a:ext cx="3644766" cy="117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27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2484408"/>
            <a:ext cx="10820400" cy="4291776"/>
          </a:xfrm>
        </p:spPr>
        <p:txBody>
          <a:bodyPr>
            <a:noAutofit/>
          </a:bodyPr>
          <a:lstStyle/>
          <a:p>
            <a:pPr marL="1790700" indent="-355600" algn="just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fr-FR" sz="2400" dirty="0"/>
              <a:t>Etre le </a:t>
            </a:r>
            <a:r>
              <a:rPr lang="fr-FR" sz="2400" b="1" dirty="0"/>
              <a:t>porte-parole de </a:t>
            </a:r>
            <a:r>
              <a:rPr lang="fr-FR" sz="2400" b="1" u="sng" dirty="0"/>
              <a:t>tous</a:t>
            </a:r>
            <a:r>
              <a:rPr lang="fr-FR" sz="2400" b="1" dirty="0"/>
              <a:t> les usagers </a:t>
            </a:r>
            <a:r>
              <a:rPr lang="fr-FR" sz="2400" dirty="0"/>
              <a:t>et s’engager pour la santé de tous.</a:t>
            </a:r>
          </a:p>
          <a:p>
            <a:pPr marL="1790700" indent="-355600" algn="just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fr-FR" sz="2400" dirty="0"/>
              <a:t>Veiller au respect et à la promotion des </a:t>
            </a:r>
            <a:r>
              <a:rPr lang="fr-FR" sz="2400" b="1" dirty="0"/>
              <a:t>droits des usagers </a:t>
            </a:r>
            <a:r>
              <a:rPr lang="fr-FR" sz="2400" dirty="0"/>
              <a:t>au sein de l'établissement de santé.</a:t>
            </a:r>
          </a:p>
          <a:p>
            <a:pPr marL="1790700" indent="-355600" algn="just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fr-FR" sz="2400" dirty="0"/>
              <a:t>Contribuer à l’amélioration de la qualité et à la sécurité de la </a:t>
            </a:r>
            <a:r>
              <a:rPr lang="fr-FR" sz="2400" b="1" dirty="0"/>
              <a:t>prise en charge des usagers</a:t>
            </a:r>
            <a:r>
              <a:rPr lang="fr-FR" sz="2400" dirty="0"/>
              <a:t>.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371601" y="567048"/>
            <a:ext cx="10467473" cy="915243"/>
          </a:xfrm>
        </p:spPr>
        <p:txBody>
          <a:bodyPr/>
          <a:lstStyle/>
          <a:p>
            <a:r>
              <a:rPr lang="fr-FR" b="1" dirty="0">
                <a:latin typeface="Comic Sans MS" panose="030F0702030302020204" pitchFamily="66" charset="0"/>
              </a:rPr>
              <a:t>Missions des ru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4425" y="1553386"/>
            <a:ext cx="3870004" cy="547197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183" y="495953"/>
            <a:ext cx="863154" cy="11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53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371601" y="567048"/>
            <a:ext cx="10467473" cy="915243"/>
          </a:xfrm>
        </p:spPr>
        <p:txBody>
          <a:bodyPr/>
          <a:lstStyle/>
          <a:p>
            <a:r>
              <a:rPr lang="fr-FR" b="1" dirty="0">
                <a:latin typeface="Comic Sans MS" panose="030F0702030302020204" pitchFamily="66" charset="0"/>
              </a:rPr>
              <a:t>Focus médiation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685800" y="2538868"/>
            <a:ext cx="10820400" cy="4237315"/>
          </a:xfrm>
        </p:spPr>
        <p:txBody>
          <a:bodyPr>
            <a:noAutofit/>
          </a:bodyPr>
          <a:lstStyle/>
          <a:p>
            <a:pPr marL="355600" indent="-355600" algn="just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fr-FR" sz="2400" b="1" dirty="0"/>
              <a:t>Décret du 1</a:t>
            </a:r>
            <a:r>
              <a:rPr lang="fr-FR" sz="2400" b="1" baseline="30000" dirty="0"/>
              <a:t>er</a:t>
            </a:r>
            <a:r>
              <a:rPr lang="fr-FR" sz="2400" b="1" dirty="0"/>
              <a:t> juin 2016 </a:t>
            </a:r>
            <a:r>
              <a:rPr lang="fr-FR" sz="2400" dirty="0"/>
              <a:t>: les usagers peuvent être accompagnés par un représentant des usagers lors de l’entretien de médiation.</a:t>
            </a:r>
          </a:p>
          <a:p>
            <a:pPr marL="355600" indent="-355600" algn="just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fr-FR" sz="2400" dirty="0"/>
              <a:t>Le RU n’est pas et n’a pas « la solution ».</a:t>
            </a:r>
          </a:p>
          <a:p>
            <a:pPr marL="355600" indent="-355600" algn="just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fr-FR" sz="2400" dirty="0"/>
              <a:t>Le RU ne parle pas à la place de l’usager pendant la médiation.</a:t>
            </a:r>
          </a:p>
          <a:p>
            <a:pPr marL="355600" indent="-355600" algn="just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fr-FR" sz="2400" dirty="0"/>
              <a:t>Le RU est </a:t>
            </a:r>
            <a:r>
              <a:rPr lang="fr-FR" sz="2400" dirty="0" smtClean="0"/>
              <a:t>le garant de la compréhension par l’usager du </a:t>
            </a:r>
            <a:r>
              <a:rPr lang="fr-FR" sz="2400" dirty="0"/>
              <a:t>processus d’accompagnement.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34340">
            <a:off x="2565833" y="-334354"/>
            <a:ext cx="4633949" cy="227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36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115503"/>
            <a:ext cx="7769995" cy="2733575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2069432"/>
            <a:ext cx="10820400" cy="4706752"/>
          </a:xfrm>
        </p:spPr>
        <p:txBody>
          <a:bodyPr>
            <a:noAutofit/>
          </a:bodyPr>
          <a:lstStyle/>
          <a:p>
            <a:pPr marL="355600" indent="-355600" algn="just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FR" sz="2400" b="1" dirty="0"/>
              <a:t>Bénévole</a:t>
            </a:r>
            <a:r>
              <a:rPr lang="fr-FR" sz="2400" dirty="0"/>
              <a:t>.</a:t>
            </a:r>
          </a:p>
          <a:p>
            <a:pPr marL="355600" indent="-355600" algn="just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FR" sz="2400" b="1" dirty="0"/>
              <a:t>Formé</a:t>
            </a:r>
            <a:r>
              <a:rPr lang="fr-FR" sz="2400" dirty="0"/>
              <a:t> tout au long de son mandat. </a:t>
            </a:r>
            <a:endParaRPr lang="fr-FR" sz="2400" dirty="0">
              <a:highlight>
                <a:srgbClr val="FFFF00"/>
              </a:highlight>
            </a:endParaRPr>
          </a:p>
          <a:p>
            <a:pPr marL="355600" indent="-355600" algn="just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FR" sz="2400" dirty="0" smtClean="0"/>
              <a:t>Soumis </a:t>
            </a:r>
            <a:r>
              <a:rPr lang="fr-FR" sz="2400" dirty="0"/>
              <a:t>au </a:t>
            </a:r>
            <a:r>
              <a:rPr lang="fr-FR" sz="2400" b="1" dirty="0"/>
              <a:t>secret professionnel</a:t>
            </a:r>
            <a:r>
              <a:rPr lang="fr-FR" sz="2400" dirty="0"/>
              <a:t>.</a:t>
            </a:r>
          </a:p>
          <a:p>
            <a:pPr marL="355600" indent="-355600" algn="just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FR" sz="2400" b="1" dirty="0" smtClean="0"/>
              <a:t>Respectueux </a:t>
            </a:r>
            <a:r>
              <a:rPr lang="fr-FR" sz="2400" dirty="0"/>
              <a:t>de la vie privée des patients et de leur intimité.</a:t>
            </a:r>
          </a:p>
          <a:p>
            <a:pPr marL="355600" indent="-355600" algn="just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FR" sz="2400" b="1" dirty="0" smtClean="0"/>
              <a:t>Adoptant le principe de neutralité</a:t>
            </a:r>
            <a:r>
              <a:rPr lang="fr-FR" sz="2400" dirty="0"/>
              <a:t>.</a:t>
            </a:r>
          </a:p>
          <a:p>
            <a:pPr marL="355600" indent="-355600" algn="just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FR" sz="2400" b="1" dirty="0" smtClean="0"/>
              <a:t>Facilitant </a:t>
            </a:r>
            <a:r>
              <a:rPr lang="fr-FR" sz="2400" b="1" dirty="0"/>
              <a:t>les relations </a:t>
            </a:r>
            <a:r>
              <a:rPr lang="fr-FR" sz="2400" dirty="0"/>
              <a:t>patient / professionnels.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371601" y="567048"/>
            <a:ext cx="10467473" cy="915243"/>
          </a:xfrm>
        </p:spPr>
        <p:txBody>
          <a:bodyPr/>
          <a:lstStyle/>
          <a:p>
            <a:r>
              <a:rPr lang="fr-FR" b="1" dirty="0" smtClean="0">
                <a:latin typeface="Comic Sans MS" panose="030F0702030302020204" pitchFamily="66" charset="0"/>
              </a:rPr>
              <a:t>engagements </a:t>
            </a:r>
            <a:r>
              <a:rPr lang="fr-FR" b="1" dirty="0">
                <a:latin typeface="Comic Sans MS" panose="030F0702030302020204" pitchFamily="66" charset="0"/>
              </a:rPr>
              <a:t>des ru</a:t>
            </a:r>
          </a:p>
        </p:txBody>
      </p:sp>
    </p:spTree>
    <p:extLst>
      <p:ext uri="{BB962C8B-B14F-4D97-AF65-F5344CB8AC3E}">
        <p14:creationId xmlns:p14="http://schemas.microsoft.com/office/powerpoint/2010/main" val="3755386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12"/>
          <a:stretch/>
        </p:blipFill>
        <p:spPr>
          <a:xfrm>
            <a:off x="8276198" y="5800493"/>
            <a:ext cx="3915802" cy="105750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14" b="37343"/>
          <a:stretch/>
        </p:blipFill>
        <p:spPr>
          <a:xfrm>
            <a:off x="4189013" y="5822283"/>
            <a:ext cx="3813973" cy="104293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08"/>
          <a:stretch/>
        </p:blipFill>
        <p:spPr>
          <a:xfrm>
            <a:off x="77000" y="5968250"/>
            <a:ext cx="3637585" cy="986003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794294"/>
            <a:ext cx="10820400" cy="4981890"/>
          </a:xfrm>
        </p:spPr>
        <p:txBody>
          <a:bodyPr>
            <a:no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fr-FR" sz="2400" dirty="0"/>
              <a:t>Les coordonnées des RU sont accessibles :</a:t>
            </a:r>
          </a:p>
          <a:p>
            <a:pPr marL="355600" indent="-3556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2400" dirty="0"/>
              <a:t>Sur le </a:t>
            </a:r>
            <a:r>
              <a:rPr lang="fr-FR" sz="2400" b="1" dirty="0"/>
              <a:t>livret d'accueil </a:t>
            </a:r>
            <a:r>
              <a:rPr lang="fr-FR" sz="2400" dirty="0"/>
              <a:t>de l'établissement de santé,</a:t>
            </a:r>
          </a:p>
          <a:p>
            <a:pPr marL="355600" indent="-3556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2400" dirty="0"/>
              <a:t>Sur le </a:t>
            </a:r>
            <a:r>
              <a:rPr lang="fr-FR" sz="2400" b="1" dirty="0"/>
              <a:t>site Internet </a:t>
            </a:r>
            <a:r>
              <a:rPr lang="fr-FR" sz="2400" dirty="0"/>
              <a:t>de l'établissement de santé,</a:t>
            </a:r>
          </a:p>
          <a:p>
            <a:pPr marL="355600" indent="-3556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2400" dirty="0"/>
              <a:t>Auprès du secrétariat de l'établissement de santé,</a:t>
            </a:r>
          </a:p>
          <a:p>
            <a:pPr marL="355600" indent="-3556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2400" dirty="0"/>
              <a:t>Via l'</a:t>
            </a:r>
            <a:r>
              <a:rPr lang="fr-FR" sz="2400" b="1" dirty="0"/>
              <a:t>affichage</a:t>
            </a:r>
            <a:r>
              <a:rPr lang="fr-FR" sz="2400" dirty="0"/>
              <a:t> dans les accueils et les salles d'attente,</a:t>
            </a:r>
          </a:p>
          <a:p>
            <a:pPr marL="355600" indent="-3556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2400" dirty="0"/>
              <a:t>Auprès de France Assos Santé </a:t>
            </a:r>
            <a:r>
              <a:rPr lang="fr-FR" sz="2400" dirty="0" smtClean="0"/>
              <a:t>Normandie</a:t>
            </a:r>
            <a:endParaRPr lang="fr-FR" sz="240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371601" y="567048"/>
            <a:ext cx="10467473" cy="915243"/>
          </a:xfrm>
        </p:spPr>
        <p:txBody>
          <a:bodyPr/>
          <a:lstStyle/>
          <a:p>
            <a:r>
              <a:rPr lang="fr-FR" b="1" dirty="0">
                <a:latin typeface="Comic Sans MS" panose="030F0702030302020204" pitchFamily="66" charset="0"/>
              </a:rPr>
              <a:t>Contacter les ru</a:t>
            </a:r>
          </a:p>
        </p:txBody>
      </p:sp>
    </p:spTree>
    <p:extLst>
      <p:ext uri="{BB962C8B-B14F-4D97-AF65-F5344CB8AC3E}">
        <p14:creationId xmlns:p14="http://schemas.microsoft.com/office/powerpoint/2010/main" val="2251680374"/>
      </p:ext>
    </p:extLst>
  </p:cSld>
  <p:clrMapOvr>
    <a:masterClrMapping/>
  </p:clrMapOvr>
</p:sld>
</file>

<file path=ppt/theme/theme1.xml><?xml version="1.0" encoding="utf-8"?>
<a:theme xmlns:a="http://schemas.openxmlformats.org/drawingml/2006/main" name="Traînée de condensation">
  <a:themeElements>
    <a:clrScheme name="Personnalisé 1">
      <a:dk1>
        <a:srgbClr val="002060"/>
      </a:dk1>
      <a:lt1>
        <a:sysClr val="window" lastClr="FFFFFF"/>
      </a:lt1>
      <a:dk2>
        <a:srgbClr val="002060"/>
      </a:dk2>
      <a:lt2>
        <a:srgbClr val="EBEBEB"/>
      </a:lt2>
      <a:accent1>
        <a:srgbClr val="5FADC7"/>
      </a:accent1>
      <a:accent2>
        <a:srgbClr val="002060"/>
      </a:accent2>
      <a:accent3>
        <a:srgbClr val="DD6135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TM04033937[[fn=Traînée de condensation]]</Template>
  <TotalTime>833</TotalTime>
  <Words>425</Words>
  <Application>Microsoft Office PowerPoint</Application>
  <PresentationFormat>Grand écran</PresentationFormat>
  <Paragraphs>55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Comic Sans MS</vt:lpstr>
      <vt:lpstr>Wingdings</vt:lpstr>
      <vt:lpstr>Traînée de condensation</vt:lpstr>
      <vt:lpstr>Un représentant des usagers c’est quoi ?</vt:lpstr>
      <vt:lpstr>Quelques dates clés</vt:lpstr>
      <vt:lpstr>Qui sont les ru ?</vt:lpstr>
      <vt:lpstr>Où RENCONTRer les ru ?</vt:lpstr>
      <vt:lpstr>Comment associer les RU ?</vt:lpstr>
      <vt:lpstr>Missions des ru</vt:lpstr>
      <vt:lpstr>Focus médiation</vt:lpstr>
      <vt:lpstr>engagements des ru</vt:lpstr>
      <vt:lpstr>Contacter les ru</vt:lpstr>
      <vt:lpstr>Merci à tous pour votre participation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Celia VERLAND</dc:creator>
  <cp:lastModifiedBy>Rémy</cp:lastModifiedBy>
  <cp:revision>72</cp:revision>
  <dcterms:created xsi:type="dcterms:W3CDTF">2021-03-31T08:44:37Z</dcterms:created>
  <dcterms:modified xsi:type="dcterms:W3CDTF">2021-06-03T15:59:51Z</dcterms:modified>
</cp:coreProperties>
</file>